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Lato"/>
      <p:regular r:id="rId17"/>
      <p:bold r:id="rId18"/>
      <p:italic r:id="rId19"/>
      <p:boldItalic r:id="rId20"/>
    </p:embeddedFont>
    <p:embeddedFont>
      <p:font typeface="Helvetica Neue"/>
      <p:regular r:id="rId21"/>
      <p:bold r:id="rId22"/>
      <p:italic r:id="rId23"/>
      <p:boldItalic r:id="rId24"/>
    </p:embeddedFont>
    <p:embeddedFont>
      <p:font typeface="Marvel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DD7B39-0C8C-426D-AE31-196DB9053D89}">
  <a:tblStyle styleId="{D7DD7B39-0C8C-426D-AE31-196DB9053D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HelveticaNeue-bold.fntdata"/><Relationship Id="rId21" Type="http://schemas.openxmlformats.org/officeDocument/2006/relationships/font" Target="fonts/HelveticaNeue-regular.fntdata"/><Relationship Id="rId24" Type="http://schemas.openxmlformats.org/officeDocument/2006/relationships/font" Target="fonts/HelveticaNeue-boldItalic.fntdata"/><Relationship Id="rId23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arvel-bold.fntdata"/><Relationship Id="rId25" Type="http://schemas.openxmlformats.org/officeDocument/2006/relationships/font" Target="fonts/Marvel-regular.fntdata"/><Relationship Id="rId28" Type="http://schemas.openxmlformats.org/officeDocument/2006/relationships/font" Target="fonts/Marvel-boldItalic.fntdata"/><Relationship Id="rId27" Type="http://schemas.openxmlformats.org/officeDocument/2006/relationships/font" Target="fonts/Marvel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ato-regular.fntdata"/><Relationship Id="rId16" Type="http://schemas.openxmlformats.org/officeDocument/2006/relationships/slide" Target="slides/slide10.xml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f2ed985b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f2ed985b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dfda657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dfda657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dfda657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dfda657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dfda657d0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dfda657d0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f2ed985b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f2ed985b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dfda6572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dfda6572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dfda657d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dfda657d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dfda6572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dfda6572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dfda6572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dfda6572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blitab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7.jpg"/><Relationship Id="rId5" Type="http://schemas.openxmlformats.org/officeDocument/2006/relationships/image" Target="../media/image15.png"/><Relationship Id="rId6" Type="http://schemas.openxmlformats.org/officeDocument/2006/relationships/image" Target="../media/image2.jpg"/><Relationship Id="rId7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201767" y="6687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15: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0" y="2079338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000000"/>
                </a:solidFill>
                <a:latin typeface="Marvel"/>
                <a:ea typeface="Marvel"/>
                <a:cs typeface="Marvel"/>
                <a:sym typeface="Marvel"/>
              </a:rPr>
              <a:t>Vehicle Guardians</a:t>
            </a:r>
            <a:endParaRPr sz="3900">
              <a:solidFill>
                <a:srgbClr val="000000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6372225" y="4085025"/>
            <a:ext cx="3051600" cy="25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Marvel"/>
              <a:ea typeface="Marvel"/>
              <a:cs typeface="Marvel"/>
              <a:sym typeface="Marv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	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6508775" y="3519300"/>
            <a:ext cx="3051600" cy="25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MOVE AROUND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WITH EASE 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	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9175" y="2932313"/>
            <a:ext cx="291465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672125" y="521225"/>
            <a:ext cx="81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[1] </a:t>
            </a:r>
            <a:r>
              <a:rPr lang="en" sz="1100">
                <a:solidFill>
                  <a:schemeClr val="dk1"/>
                </a:solidFill>
              </a:rPr>
              <a:t>Erhan, Dumitru, et al. "Scalable object detection using deep neural networks." </a:t>
            </a:r>
            <a:r>
              <a:rPr i="1" lang="en" sz="1100">
                <a:solidFill>
                  <a:schemeClr val="dk1"/>
                </a:solidFill>
              </a:rPr>
              <a:t>Proceedings of the IEEE conference on computer vision and pattern recognition</a:t>
            </a:r>
            <a:r>
              <a:rPr lang="en" sz="1100">
                <a:solidFill>
                  <a:schemeClr val="dk1"/>
                </a:solidFill>
              </a:rPr>
              <a:t>. 2014.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[2]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https://blitab.com/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[3] I. Imagawa, H. Matsuo, R. Taniguchi, D. Arita, Shan Lu and S. Igi, "Recognition of local features for camera-based sign language recognition system," </a:t>
            </a:r>
            <a:r>
              <a:rPr i="1" lang="en" sz="1100">
                <a:solidFill>
                  <a:schemeClr val="dk1"/>
                </a:solidFill>
              </a:rPr>
              <a:t>Proceedings 15th International Conference on Pattern Recognition. ICPR-2000</a:t>
            </a:r>
            <a:r>
              <a:rPr lang="en" sz="1100">
                <a:solidFill>
                  <a:schemeClr val="dk1"/>
                </a:solidFill>
              </a:rPr>
              <a:t>, Barcelona, Spain, 2000, pp. 849-853 vol.4, doi: 10.1109/ICPR.2000.903050.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[4] Scagliola, Carlo. "Language models and search algorithms for real-time speech recognition." </a:t>
            </a:r>
            <a:r>
              <a:rPr i="1" lang="en" sz="1100">
                <a:solidFill>
                  <a:schemeClr val="dk1"/>
                </a:solidFill>
              </a:rPr>
              <a:t>International Journal of Man-Machine Studies</a:t>
            </a:r>
            <a:r>
              <a:rPr lang="en" sz="1100">
                <a:solidFill>
                  <a:schemeClr val="dk1"/>
                </a:solidFill>
              </a:rPr>
              <a:t> 22.5 (1985): 523-547.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89" name="Google Shape;189;p22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2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623400" y="52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Numbers and Problem</a:t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1446325" y="1155700"/>
            <a:ext cx="1810200" cy="1991700"/>
          </a:xfrm>
          <a:prstGeom prst="roundRect">
            <a:avLst>
              <a:gd fmla="val 16667" name="adj"/>
            </a:avLst>
          </a:prstGeom>
          <a:solidFill>
            <a:srgbClr val="AED7E8">
              <a:alpha val="729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30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n" sz="3000">
                <a:solidFill>
                  <a:srgbClr val="111111"/>
                </a:solidFill>
              </a:rPr>
              <a:t>30</a:t>
            </a:r>
            <a:r>
              <a:rPr b="1" lang="en" sz="3000">
                <a:solidFill>
                  <a:srgbClr val="111111"/>
                </a:solidFill>
              </a:rPr>
              <a:t> million</a:t>
            </a:r>
            <a:r>
              <a:rPr b="1" lang="en" sz="2800">
                <a:solidFill>
                  <a:srgbClr val="111111"/>
                </a:solidFill>
              </a:rPr>
              <a:t> </a:t>
            </a:r>
            <a:r>
              <a:rPr lang="en">
                <a:solidFill>
                  <a:srgbClr val="111111"/>
                </a:solidFill>
              </a:rPr>
              <a:t>people have hearing impairment</a:t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6765275" y="1180225"/>
            <a:ext cx="1810200" cy="1991700"/>
          </a:xfrm>
          <a:prstGeom prst="roundRect">
            <a:avLst>
              <a:gd fmla="val 16667" name="adj"/>
            </a:avLst>
          </a:prstGeom>
          <a:solidFill>
            <a:srgbClr val="AED7E8">
              <a:alpha val="729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800">
                <a:solidFill>
                  <a:srgbClr val="111111"/>
                </a:solidFill>
              </a:rPr>
              <a:t>3 </a:t>
            </a:r>
            <a:endParaRPr b="1" sz="2800">
              <a:solidFill>
                <a:srgbClr val="11111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800">
                <a:solidFill>
                  <a:srgbClr val="111111"/>
                </a:solidFill>
              </a:rPr>
              <a:t>million  </a:t>
            </a:r>
            <a:r>
              <a:rPr lang="en">
                <a:solidFill>
                  <a:srgbClr val="111111"/>
                </a:solidFill>
              </a:rPr>
              <a:t>us a wheelchair full-time</a:t>
            </a:r>
            <a:endParaRPr>
              <a:solidFill>
                <a:srgbClr val="111111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000" y="1145850"/>
            <a:ext cx="718475" cy="7184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4190400" y="1175800"/>
            <a:ext cx="1810200" cy="1951500"/>
          </a:xfrm>
          <a:prstGeom prst="roundRect">
            <a:avLst>
              <a:gd fmla="val 16667" name="adj"/>
            </a:avLst>
          </a:prstGeom>
          <a:solidFill>
            <a:srgbClr val="AED7E8">
              <a:alpha val="729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800">
                <a:solidFill>
                  <a:srgbClr val="111111"/>
                </a:solidFill>
              </a:rPr>
              <a:t>23 </a:t>
            </a:r>
            <a:r>
              <a:rPr b="1" lang="en" sz="2800">
                <a:solidFill>
                  <a:srgbClr val="111111"/>
                </a:solidFill>
              </a:rPr>
              <a:t>million </a:t>
            </a:r>
            <a:r>
              <a:rPr lang="en">
                <a:solidFill>
                  <a:srgbClr val="111111"/>
                </a:solidFill>
              </a:rPr>
              <a:t>Americans have vision impairment</a:t>
            </a:r>
            <a:endParaRPr>
              <a:solidFill>
                <a:srgbClr val="111111"/>
              </a:solidFill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4800" y="1076375"/>
            <a:ext cx="857399" cy="85741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561375" y="3253700"/>
            <a:ext cx="81933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Problem: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Vision, </a:t>
            </a:r>
            <a:r>
              <a:rPr lang="en">
                <a:solidFill>
                  <a:srgbClr val="000000"/>
                </a:solidFill>
              </a:rPr>
              <a:t>hearing</a:t>
            </a:r>
            <a:r>
              <a:rPr lang="en">
                <a:solidFill>
                  <a:srgbClr val="000000"/>
                </a:solidFill>
              </a:rPr>
              <a:t> and physically impaired people having trouble getting around using internal </a:t>
            </a:r>
            <a:r>
              <a:rPr lang="en">
                <a:solidFill>
                  <a:srgbClr val="000000"/>
                </a:solidFill>
              </a:rPr>
              <a:t>communications</a:t>
            </a:r>
            <a:r>
              <a:rPr lang="en">
                <a:solidFill>
                  <a:srgbClr val="000000"/>
                </a:solidFill>
              </a:rPr>
              <a:t> in vehicles.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5">
            <a:alphaModFix/>
          </a:blip>
          <a:srcRect b="4737" l="10416" r="4338" t="7365"/>
          <a:stretch/>
        </p:blipFill>
        <p:spPr>
          <a:xfrm>
            <a:off x="3954638" y="1134700"/>
            <a:ext cx="718475" cy="74076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4978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497825" y="1121700"/>
            <a:ext cx="4556100" cy="26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Pre-boarding</a:t>
            </a:r>
            <a:endParaRPr b="1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Cameras mounted on top of the autonomous vehicle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Image processing disability algorithm detection will be implemented to detect wheelchair and passengers with cane(using a </a:t>
            </a:r>
            <a:r>
              <a:rPr lang="en" sz="1700">
                <a:solidFill>
                  <a:srgbClr val="000000"/>
                </a:solidFill>
              </a:rPr>
              <a:t>Deep learning algorithm)[1]. 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 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5446" l="0" r="0" t="30479"/>
          <a:stretch/>
        </p:blipFill>
        <p:spPr>
          <a:xfrm>
            <a:off x="2669725" y="3782900"/>
            <a:ext cx="1902276" cy="109698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517050"/>
            <a:ext cx="4028901" cy="3728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4978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446350" y="1017725"/>
            <a:ext cx="3732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Pos</a:t>
            </a:r>
            <a:r>
              <a:rPr b="1" lang="en" sz="1700">
                <a:solidFill>
                  <a:srgbClr val="000000"/>
                </a:solidFill>
              </a:rPr>
              <a:t>t- boarding</a:t>
            </a:r>
            <a:endParaRPr b="1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Display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Dynamic Braille [2]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Camera (computer vision and image processing algorithm [3])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Speaker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Microphone (using speech recognition [4])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Oscillator/Piezoelectric (vibration)</a:t>
            </a:r>
            <a:endParaRPr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Virtual guardian assist</a:t>
            </a:r>
            <a:endParaRPr sz="17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 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0" y="-762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 rotWithShape="1">
          <a:blip r:embed="rId3">
            <a:alphaModFix/>
          </a:blip>
          <a:srcRect b="0" l="-2772" r="7498" t="0"/>
          <a:stretch/>
        </p:blipFill>
        <p:spPr>
          <a:xfrm>
            <a:off x="3880550" y="0"/>
            <a:ext cx="4997652" cy="488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8293" y="563425"/>
            <a:ext cx="1965793" cy="1181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 rot="10800000">
            <a:off x="7519800" y="37367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2925" y="222213"/>
            <a:ext cx="7092476" cy="469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 rot="10800000">
            <a:off x="7751125" y="36717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568825" y="52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Economics: Cost of our solution 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12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8" name="Google Shape;118;p18"/>
          <p:cNvGraphicFramePr/>
          <p:nvPr/>
        </p:nvGraphicFramePr>
        <p:xfrm>
          <a:off x="838088" y="120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{D7DD7B39-0C8C-426D-AE31-196DB9053D89}</a:tableStyleId>
              </a:tblPr>
              <a:tblGrid>
                <a:gridCol w="2336975"/>
                <a:gridCol w="2336975"/>
                <a:gridCol w="2336975"/>
              </a:tblGrid>
              <a:tr h="40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Items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Quantity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Price (per)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54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Dynamic Braille tablet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$500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9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Camera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$150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Speaker (optional)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Processor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$99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SSD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$1019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9" name="Google Shape;119;p18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02325" y="52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9"/>
          <p:cNvCxnSpPr/>
          <p:nvPr/>
        </p:nvCxnSpPr>
        <p:spPr>
          <a:xfrm rot="10800000">
            <a:off x="6427444" y="2463874"/>
            <a:ext cx="0" cy="5217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9"/>
          <p:cNvCxnSpPr/>
          <p:nvPr/>
        </p:nvCxnSpPr>
        <p:spPr>
          <a:xfrm rot="10800000">
            <a:off x="3975428" y="2463874"/>
            <a:ext cx="0" cy="5217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9"/>
          <p:cNvCxnSpPr/>
          <p:nvPr/>
        </p:nvCxnSpPr>
        <p:spPr>
          <a:xfrm rot="10800000">
            <a:off x="1995822" y="2420774"/>
            <a:ext cx="0" cy="5217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9"/>
          <p:cNvSpPr/>
          <p:nvPr/>
        </p:nvSpPr>
        <p:spPr>
          <a:xfrm rot="11804">
            <a:off x="234522" y="2675226"/>
            <a:ext cx="8212548" cy="100800"/>
          </a:xfrm>
          <a:prstGeom prst="roundRect">
            <a:avLst>
              <a:gd fmla="val 50000" name="adj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386950" y="2155025"/>
            <a:ext cx="153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BUILD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4412942" y="2155025"/>
            <a:ext cx="153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LAUNCH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2219280" y="2727723"/>
            <a:ext cx="153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PILOT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6759027" y="2727725"/>
            <a:ext cx="159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SPREAD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p19"/>
          <p:cNvSpPr txBox="1"/>
          <p:nvPr/>
        </p:nvSpPr>
        <p:spPr>
          <a:xfrm>
            <a:off x="6383175" y="1810550"/>
            <a:ext cx="22746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Spread our internal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communication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solution to other countries</a:t>
            </a:r>
            <a:endParaRPr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963" y="3262412"/>
            <a:ext cx="939425" cy="9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825" y="1442825"/>
            <a:ext cx="730950" cy="73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2650" y="1179250"/>
            <a:ext cx="1105688" cy="110568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9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 txBox="1"/>
          <p:nvPr/>
        </p:nvSpPr>
        <p:spPr>
          <a:xfrm>
            <a:off x="499550" y="2910300"/>
            <a:ext cx="19803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 the devices and run the algorithms</a:t>
            </a: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AV.</a:t>
            </a:r>
            <a:endParaRPr>
              <a:solidFill>
                <a:schemeClr val="dk1"/>
              </a:solidFill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2078298" y="1260525"/>
            <a:ext cx="1624200" cy="28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Pilot program in US to refine our algorithms which will be implemented in the AV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4139888" y="2985575"/>
            <a:ext cx="2123100" cy="9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Expand across the US after beta testing</a:t>
            </a:r>
            <a:endParaRPr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548575" y="428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 and Market </a:t>
            </a:r>
            <a:r>
              <a:rPr lang="en"/>
              <a:t>Uniqueness</a:t>
            </a:r>
            <a:endParaRPr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025" y="1372238"/>
            <a:ext cx="1553501" cy="155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7175" y="1280670"/>
            <a:ext cx="4517601" cy="10176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" name="Google Shape;1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2003" y="2578200"/>
            <a:ext cx="2667923" cy="183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4204" y="3297142"/>
            <a:ext cx="2670772" cy="9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623400" y="52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diverse and driven team </a:t>
            </a:r>
            <a:endParaRPr/>
          </a:p>
        </p:txBody>
      </p:sp>
      <p:sp>
        <p:nvSpPr>
          <p:cNvPr id="167" name="Google Shape;167;p21"/>
          <p:cNvSpPr txBox="1"/>
          <p:nvPr/>
        </p:nvSpPr>
        <p:spPr>
          <a:xfrm>
            <a:off x="6519625" y="3709300"/>
            <a:ext cx="3051600" cy="25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MOVE AROUND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with ease 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Marvel"/>
                <a:ea typeface="Marvel"/>
                <a:cs typeface="Marvel"/>
                <a:sym typeface="Marvel"/>
              </a:rPr>
              <a:t>	</a:t>
            </a:r>
            <a:endParaRPr sz="3000">
              <a:latin typeface="Marvel"/>
              <a:ea typeface="Marvel"/>
              <a:cs typeface="Marvel"/>
              <a:sym typeface="Marvel"/>
            </a:endParaRPr>
          </a:p>
        </p:txBody>
      </p:sp>
      <p:pic>
        <p:nvPicPr>
          <p:cNvPr id="168" name="Google Shape;16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650" y="1428900"/>
            <a:ext cx="985150" cy="140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1"/>
          <p:cNvSpPr txBox="1"/>
          <p:nvPr/>
        </p:nvSpPr>
        <p:spPr>
          <a:xfrm>
            <a:off x="500375" y="2938525"/>
            <a:ext cx="1624200" cy="7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Lama Moukheiber </a:t>
            </a:r>
            <a:endParaRPr b="1" i="0" sz="1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Biomedical</a:t>
            </a:r>
            <a:endParaRPr b="0" i="0" sz="1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Engineer</a:t>
            </a:r>
            <a:endParaRPr b="0" i="0" sz="1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1"/>
          <p:cNvSpPr/>
          <p:nvPr/>
        </p:nvSpPr>
        <p:spPr>
          <a:xfrm flipH="1">
            <a:off x="7519800" y="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/>
          <p:nvPr/>
        </p:nvSpPr>
        <p:spPr>
          <a:xfrm rot="10800000">
            <a:off x="7598725" y="3519300"/>
            <a:ext cx="16242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1"/>
          <p:cNvSpPr/>
          <p:nvPr/>
        </p:nvSpPr>
        <p:spPr>
          <a:xfrm flipH="1" rot="10800000">
            <a:off x="0" y="3519300"/>
            <a:ext cx="1744800" cy="1624200"/>
          </a:xfrm>
          <a:prstGeom prst="halfFrame">
            <a:avLst>
              <a:gd fmla="val 33333" name="adj1"/>
              <a:gd fmla="val 33333" name="adj2"/>
            </a:avLst>
          </a:prstGeom>
          <a:solidFill>
            <a:srgbClr val="AED7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1"/>
          <p:cNvSpPr txBox="1"/>
          <p:nvPr/>
        </p:nvSpPr>
        <p:spPr>
          <a:xfrm>
            <a:off x="1984025" y="3981150"/>
            <a:ext cx="3896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Mentors: 	Randall Duchesneau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Alexander 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1"/>
          <p:cNvPicPr preferRelativeResize="0"/>
          <p:nvPr/>
        </p:nvPicPr>
        <p:blipFill rotWithShape="1">
          <a:blip r:embed="rId4">
            <a:alphaModFix/>
          </a:blip>
          <a:srcRect b="10653" l="0" r="44124" t="28087"/>
          <a:stretch/>
        </p:blipFill>
        <p:spPr>
          <a:xfrm rot="5400000">
            <a:off x="1991589" y="1561876"/>
            <a:ext cx="1496874" cy="123089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 txBox="1"/>
          <p:nvPr/>
        </p:nvSpPr>
        <p:spPr>
          <a:xfrm>
            <a:off x="1690063" y="2938525"/>
            <a:ext cx="1985700" cy="7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200">
                <a:latin typeface="Lato"/>
                <a:ea typeface="Lato"/>
                <a:cs typeface="Lato"/>
                <a:sym typeface="Lato"/>
              </a:rPr>
              <a:t>Rishabh Sharma</a:t>
            </a:r>
            <a:endParaRPr b="1" i="0" sz="1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Engineering Sciences specialization in Robotics</a:t>
            </a:r>
            <a:endParaRPr b="0" i="0" sz="12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21"/>
          <p:cNvPicPr preferRelativeResize="0"/>
          <p:nvPr/>
        </p:nvPicPr>
        <p:blipFill rotWithShape="1">
          <a:blip r:embed="rId5">
            <a:alphaModFix/>
          </a:blip>
          <a:srcRect b="15583" l="0" r="8003" t="0"/>
          <a:stretch/>
        </p:blipFill>
        <p:spPr>
          <a:xfrm>
            <a:off x="3735250" y="1434200"/>
            <a:ext cx="1077116" cy="14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1"/>
          <p:cNvSpPr txBox="1"/>
          <p:nvPr/>
        </p:nvSpPr>
        <p:spPr>
          <a:xfrm>
            <a:off x="3545550" y="2902375"/>
            <a:ext cx="14565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Akhil Reddy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Artificial intelligence &amp; Robotics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21"/>
          <p:cNvPicPr preferRelativeResize="0"/>
          <p:nvPr/>
        </p:nvPicPr>
        <p:blipFill rotWithShape="1">
          <a:blip r:embed="rId6">
            <a:alphaModFix/>
          </a:blip>
          <a:srcRect b="0" l="8068" r="17978" t="31497"/>
          <a:stretch/>
        </p:blipFill>
        <p:spPr>
          <a:xfrm>
            <a:off x="5063125" y="1434200"/>
            <a:ext cx="1456501" cy="14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 txBox="1"/>
          <p:nvPr/>
        </p:nvSpPr>
        <p:spPr>
          <a:xfrm>
            <a:off x="4812375" y="2937125"/>
            <a:ext cx="1624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Saurabh Mahindre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Science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3426" y="1428900"/>
            <a:ext cx="1122637" cy="149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/>
          <p:nvPr/>
        </p:nvSpPr>
        <p:spPr>
          <a:xfrm>
            <a:off x="6773325" y="2938525"/>
            <a:ext cx="15060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Vinay Sudarshana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Computer Science &amp;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Engineering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